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22"/>
  </p:notesMasterIdLst>
  <p:sldIdLst>
    <p:sldId id="258" r:id="rId5"/>
    <p:sldId id="260" r:id="rId6"/>
    <p:sldId id="259" r:id="rId7"/>
    <p:sldId id="261" r:id="rId8"/>
    <p:sldId id="273" r:id="rId9"/>
    <p:sldId id="271" r:id="rId10"/>
    <p:sldId id="262" r:id="rId11"/>
    <p:sldId id="263" r:id="rId12"/>
    <p:sldId id="266" r:id="rId13"/>
    <p:sldId id="267" r:id="rId14"/>
    <p:sldId id="270" r:id="rId15"/>
    <p:sldId id="265" r:id="rId16"/>
    <p:sldId id="264" r:id="rId17"/>
    <p:sldId id="274" r:id="rId18"/>
    <p:sldId id="269" r:id="rId19"/>
    <p:sldId id="268" r:id="rId20"/>
    <p:sldId id="272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A571"/>
    <a:srgbClr val="0031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80141" autoAdjust="0"/>
  </p:normalViewPr>
  <p:slideViewPr>
    <p:cSldViewPr>
      <p:cViewPr varScale="1">
        <p:scale>
          <a:sx n="66" d="100"/>
          <a:sy n="66" d="100"/>
        </p:scale>
        <p:origin x="1939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jpg>
</file>

<file path=ppt/media/image24.jpeg>
</file>

<file path=ppt/media/image25.png>
</file>

<file path=ppt/media/image26.jpg>
</file>

<file path=ppt/media/image27.jpeg>
</file>

<file path=ppt/media/image28.png>
</file>

<file path=ppt/media/image3.png>
</file>

<file path=ppt/media/image4.jp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41556-F1B5-4105-8CEC-E0B1A54F2F1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D1DD5-0AE9-4801-A55B-7540F1578F0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748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44" y="2958523"/>
            <a:ext cx="7772400" cy="8915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5616" y="4293096"/>
            <a:ext cx="6400800" cy="1345704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3" descr="S:\Images\Archaeology Scotland logos\Archaeology Scotland - RGB.jpg"/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-5650"/>
            <a:ext cx="2732475" cy="296137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83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75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72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6842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594103" cy="1362075"/>
          </a:xfrm>
        </p:spPr>
        <p:txBody>
          <a:bodyPr anchor="t"/>
          <a:lstStyle>
            <a:lvl1pPr algn="l">
              <a:defRPr sz="4000" b="1" cap="all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594103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676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66821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394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359938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359938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34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74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458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25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783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87595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E28AE-76F8-4648-9387-AD4413615D3C}" type="datetimeFigureOut">
              <a:rPr lang="en-GB" smtClean="0"/>
              <a:pPr/>
              <a:t>24/02/2026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3524D-A3E0-497D-9917-DDAE269E0B2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8676456" y="0"/>
            <a:ext cx="467544" cy="6858000"/>
          </a:xfrm>
          <a:prstGeom prst="rect">
            <a:avLst/>
          </a:prstGeom>
          <a:solidFill>
            <a:srgbClr val="00316A"/>
          </a:solidFill>
          <a:ln>
            <a:solidFill>
              <a:srgbClr val="0031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8388424" y="0"/>
            <a:ext cx="360040" cy="6858000"/>
          </a:xfrm>
          <a:prstGeom prst="rect">
            <a:avLst/>
          </a:prstGeom>
          <a:solidFill>
            <a:srgbClr val="C3A571"/>
          </a:solidFill>
          <a:ln>
            <a:solidFill>
              <a:srgbClr val="C3A5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 descr="S:\Images\Archaeology Scotland logos\Jpgs\AS-Typography-CMYK.jpg"/>
          <p:cNvPicPr>
            <a:picLocks noChangeAspect="1" noChangeArrowheads="1"/>
          </p:cNvPicPr>
          <p:nvPr userDrawn="1"/>
        </p:nvPicPr>
        <p:blipFill>
          <a:blip r:embed="rId1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02507" y="5316508"/>
            <a:ext cx="2272142" cy="810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271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 baseline="0">
          <a:solidFill>
            <a:srgbClr val="00316A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00316A"/>
        </a:buClr>
        <a:buSzPct val="69000"/>
        <a:buFont typeface="Wingdings" pitchFamily="2" charset="2"/>
        <a:buChar char=""/>
        <a:defRPr sz="3200" kern="1200">
          <a:solidFill>
            <a:srgbClr val="00316A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00316A"/>
        </a:buClr>
        <a:buSzPct val="69000"/>
        <a:buFont typeface="Wingdings" pitchFamily="2" charset="2"/>
        <a:buChar char="Ø"/>
        <a:defRPr sz="2800" kern="1200">
          <a:solidFill>
            <a:srgbClr val="00316A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00316A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00316A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00316A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k.manchip@archaeologyscotland.org.uk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2853-ED7E-8695-78DA-AE971F780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39" y="114663"/>
            <a:ext cx="7499176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Tahoma"/>
                <a:cs typeface="Tahoma"/>
              </a:rPr>
              <a:t>Recording </a:t>
            </a:r>
            <a:r>
              <a:rPr lang="en-US" dirty="0" err="1">
                <a:ea typeface="Tahoma"/>
                <a:cs typeface="Tahoma"/>
              </a:rPr>
              <a:t>Balgay</a:t>
            </a:r>
            <a:r>
              <a:rPr lang="en-US" dirty="0">
                <a:ea typeface="Tahoma"/>
                <a:cs typeface="Tahoma"/>
              </a:rPr>
              <a:t> Park: digital skills and archaeology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23574-D414-924D-D6D5-791C2BD7D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849" y="5605849"/>
            <a:ext cx="7875956" cy="1138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ea typeface="Calibri"/>
                <a:cs typeface="Calibri"/>
              </a:rPr>
              <a:t>Kieran </a:t>
            </a:r>
            <a:r>
              <a:rPr lang="en-US" sz="1800" err="1">
                <a:solidFill>
                  <a:schemeClr val="tx1"/>
                </a:solidFill>
                <a:ea typeface="Calibri"/>
                <a:cs typeface="Calibri"/>
              </a:rPr>
              <a:t>Manchip</a:t>
            </a:r>
            <a:r>
              <a:rPr lang="en-US" sz="1800" dirty="0">
                <a:solidFill>
                  <a:schemeClr val="tx1"/>
                </a:solidFill>
                <a:ea typeface="Calibri"/>
                <a:cs typeface="Calibri"/>
              </a:rPr>
              <a:t>, Project Officer, Archaeology Scotland – </a:t>
            </a:r>
            <a:r>
              <a:rPr lang="en-US" sz="1800" dirty="0">
                <a:solidFill>
                  <a:schemeClr val="tx1"/>
                </a:solidFill>
                <a:ea typeface="Calibri"/>
                <a:cs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k.manchip@archaeologyscotland.org.uk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ea typeface="Calibri"/>
                <a:cs typeface="Calibri"/>
              </a:rPr>
              <a:t>Amina Moti, Finding You With Amy, </a:t>
            </a:r>
          </a:p>
          <a:p>
            <a:pPr marL="0" indent="0">
              <a:buNone/>
            </a:pPr>
            <a:endParaRPr lang="en-US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7F649E-44C7-7DE0-CF2A-2ED31F4D9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471" y="1354586"/>
            <a:ext cx="5025382" cy="37705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8C1D16-3E10-2BD4-E1A8-7CA77569A1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4" y="5897643"/>
            <a:ext cx="1684508" cy="934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87F3D6-4103-EC3D-4720-D4BE42D1E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1946" y="5125183"/>
            <a:ext cx="1797063" cy="87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329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9A42E-DCA1-C4A0-3B53-4E33876CC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425" y="56280"/>
            <a:ext cx="7056784" cy="636921"/>
          </a:xfrm>
        </p:spPr>
        <p:txBody>
          <a:bodyPr>
            <a:normAutofit fontScale="90000"/>
          </a:bodyPr>
          <a:lstStyle/>
          <a:p>
            <a:r>
              <a:rPr lang="en-US" dirty="0"/>
              <a:t>Victorian Archaeology 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D2760-8C60-CB42-DB04-F7EF73A698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188" y="1556792"/>
            <a:ext cx="4038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Lodges</a:t>
            </a:r>
          </a:p>
          <a:p>
            <a:r>
              <a:rPr lang="en-US" dirty="0"/>
              <a:t>Avenues</a:t>
            </a:r>
          </a:p>
          <a:p>
            <a:r>
              <a:rPr lang="en-US" dirty="0"/>
              <a:t>Pavillion</a:t>
            </a:r>
          </a:p>
          <a:p>
            <a:r>
              <a:rPr lang="en-US" dirty="0"/>
              <a:t>Footbridge</a:t>
            </a:r>
          </a:p>
          <a:p>
            <a:r>
              <a:rPr lang="en-US" dirty="0"/>
              <a:t>Story of greenspaces and leisure in Victorian/Industrial  Scotland </a:t>
            </a:r>
          </a:p>
          <a:p>
            <a:r>
              <a:rPr lang="en-US" dirty="0"/>
              <a:t>Note: adjacent “garden cemetery” – Western Necropolis </a:t>
            </a:r>
          </a:p>
          <a:p>
            <a:endParaRPr lang="en-US" dirty="0"/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15A0C9-4B0F-7488-A0C0-37B55360AD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817" y="3645023"/>
            <a:ext cx="4230572" cy="3172929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33470FC-D774-5FA0-2B6D-2EAF8333E06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817" y="791477"/>
            <a:ext cx="4230572" cy="282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15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13E33-14E5-E90E-F5FE-9471B6C5F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937" y="116632"/>
            <a:ext cx="7499176" cy="778098"/>
          </a:xfrm>
        </p:spPr>
        <p:txBody>
          <a:bodyPr/>
          <a:lstStyle/>
          <a:p>
            <a:r>
              <a:rPr lang="en-US" dirty="0"/>
              <a:t>Gateways and Routeways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326011-1D3F-1E32-C60C-C2B18CE6E0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31640" y="743617"/>
            <a:ext cx="5903770" cy="3318709"/>
          </a:xfrm>
          <a:prstGeom prst="rect">
            <a:avLst/>
          </a:prstGeo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D1806830-7081-0344-2FCA-4B9BD31EDD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123728" y="3882054"/>
            <a:ext cx="4536504" cy="297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19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10F81-B5F1-729B-7F6C-FBFD11EC5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-68911"/>
            <a:ext cx="7499176" cy="1143000"/>
          </a:xfrm>
        </p:spPr>
        <p:txBody>
          <a:bodyPr/>
          <a:lstStyle/>
          <a:p>
            <a:r>
              <a:rPr lang="en-US" dirty="0"/>
              <a:t>Bonus Trips!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E6132-61F6-336B-902F-EB825ECA82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0654" y="1039370"/>
            <a:ext cx="4474840" cy="3883570"/>
          </a:xfrm>
        </p:spPr>
        <p:txBody>
          <a:bodyPr>
            <a:normAutofit fontScale="92500"/>
          </a:bodyPr>
          <a:lstStyle/>
          <a:p>
            <a:r>
              <a:rPr lang="en-US" dirty="0"/>
              <a:t>Newbattle Abbey, Midlothian </a:t>
            </a:r>
          </a:p>
          <a:p>
            <a:r>
              <a:rPr lang="en-US" dirty="0" err="1"/>
              <a:t>Bedrule</a:t>
            </a:r>
            <a:r>
              <a:rPr lang="en-US" dirty="0"/>
              <a:t> Castle, Scottish Borders</a:t>
            </a:r>
          </a:p>
          <a:p>
            <a:r>
              <a:rPr lang="en-US" dirty="0"/>
              <a:t>Excavation</a:t>
            </a:r>
          </a:p>
          <a:p>
            <a:r>
              <a:rPr lang="en-US" dirty="0"/>
              <a:t>Travel </a:t>
            </a:r>
          </a:p>
          <a:p>
            <a:r>
              <a:rPr lang="en-US" dirty="0"/>
              <a:t>Overnight Stay</a:t>
            </a:r>
          </a:p>
          <a:p>
            <a:r>
              <a:rPr lang="en-US" dirty="0"/>
              <a:t>More contribution to Scottish Archaeology!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3F8E8B-7DF5-E37C-5A2B-8A54014D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192187"/>
            <a:ext cx="2686826" cy="35733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A82BDE-4400-7EC7-78D3-2B7512BE5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59" y="1707166"/>
            <a:ext cx="4356443" cy="435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5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3F3BA-3633-3087-A213-EE4532226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12" y="0"/>
            <a:ext cx="7499176" cy="1325562"/>
          </a:xfrm>
        </p:spPr>
        <p:txBody>
          <a:bodyPr/>
          <a:lstStyle/>
          <a:p>
            <a:r>
              <a:rPr lang="en-US" sz="4800" dirty="0"/>
              <a:t>Evaluation</a:t>
            </a:r>
            <a:r>
              <a:rPr lang="en-US" dirty="0"/>
              <a:t>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DE438-9FF6-65A5-81F0-C3A736C566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7788188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	100% of participants said they would like to do more survey.</a:t>
            </a:r>
          </a:p>
          <a:p>
            <a:r>
              <a:rPr lang="en-US" dirty="0"/>
              <a:t>	100% of participants agreed that survey sessions helped their English. </a:t>
            </a:r>
          </a:p>
          <a:p>
            <a:r>
              <a:rPr lang="en-US" dirty="0"/>
              <a:t>	66.7% of participants rated the digital; field survey experience as very good.</a:t>
            </a:r>
          </a:p>
          <a:p>
            <a:r>
              <a:rPr lang="en-US" dirty="0"/>
              <a:t>	“Working in the groups. Having conversation with people from different countries. Visiting </a:t>
            </a:r>
            <a:r>
              <a:rPr lang="en-US" dirty="0" err="1"/>
              <a:t>Balgay</a:t>
            </a:r>
            <a:r>
              <a:rPr lang="en-US" dirty="0"/>
              <a:t> Park and understanding the history of the places in there. And the most Enjoyable one was going to Edinburgh.”</a:t>
            </a:r>
          </a:p>
          <a:p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916D54-D398-54DA-2889-3427AD31984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2" y="901700"/>
            <a:ext cx="8985956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36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7BF3EFB-2C8A-2031-C5BA-363BC34AE6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52" y="908720"/>
            <a:ext cx="7595526" cy="460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78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72D773-32FF-9BAA-534D-269B0CB98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850106"/>
          </a:xfrm>
        </p:spPr>
        <p:txBody>
          <a:bodyPr/>
          <a:lstStyle/>
          <a:p>
            <a:r>
              <a:rPr lang="en-US" dirty="0"/>
              <a:t>Qualitative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3B9B69-5010-C4FA-74A6-7BA012A76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62" y="1144663"/>
            <a:ext cx="8225652" cy="5257800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sz="4500" b="1" u="sng" dirty="0"/>
              <a:t>What did you learn?</a:t>
            </a:r>
          </a:p>
          <a:p>
            <a:r>
              <a:rPr lang="en-US" sz="3400" dirty="0"/>
              <a:t>	</a:t>
            </a:r>
            <a:r>
              <a:rPr lang="en-US" sz="4000" dirty="0"/>
              <a:t>“I learned a lot about history of </a:t>
            </a:r>
            <a:r>
              <a:rPr lang="en-US" sz="4000" dirty="0" err="1"/>
              <a:t>Balgay</a:t>
            </a:r>
            <a:r>
              <a:rPr lang="en-US" sz="4000" dirty="0"/>
              <a:t> Park. I discovered a lot of new interesting facts about park. Learn- collect </a:t>
            </a:r>
            <a:r>
              <a:rPr lang="en-US" sz="4000" dirty="0" err="1"/>
              <a:t>informations</a:t>
            </a:r>
            <a:r>
              <a:rPr lang="en-US" sz="4000" dirty="0"/>
              <a:t> details , measuring, scanning. A lot of new words.”</a:t>
            </a:r>
          </a:p>
          <a:p>
            <a:r>
              <a:rPr lang="en-US" sz="4000" dirty="0"/>
              <a:t>	I learnt about the history of </a:t>
            </a:r>
            <a:r>
              <a:rPr lang="en-US" sz="4000" dirty="0" err="1"/>
              <a:t>Balgay</a:t>
            </a:r>
            <a:r>
              <a:rPr lang="en-US" sz="4000" dirty="0"/>
              <a:t> Park and how this change with passage of time”</a:t>
            </a:r>
          </a:p>
          <a:p>
            <a:r>
              <a:rPr lang="en-US" sz="4000" dirty="0"/>
              <a:t>	“digital scanner, </a:t>
            </a:r>
            <a:r>
              <a:rPr lang="en-US" sz="4000" dirty="0" err="1"/>
              <a:t>catalouge</a:t>
            </a:r>
            <a:r>
              <a:rPr lang="en-US" sz="4000" dirty="0"/>
              <a:t>, online maps, a lot of history about </a:t>
            </a:r>
            <a:r>
              <a:rPr lang="en-US" sz="4000" dirty="0" err="1"/>
              <a:t>Balgay</a:t>
            </a:r>
            <a:r>
              <a:rPr lang="en-US" sz="4000" dirty="0"/>
              <a:t> park, new interesting facts about park, many new words"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4500" b="1" u="sng" dirty="0"/>
              <a:t>What did you enjoy the most?</a:t>
            </a:r>
          </a:p>
          <a:p>
            <a:r>
              <a:rPr lang="en-US" sz="4000" dirty="0"/>
              <a:t>	“I enjoyed that was in the park and we could see in real place what we learn about. I learn a lot about </a:t>
            </a:r>
            <a:r>
              <a:rPr lang="en-US" sz="4000" dirty="0" err="1"/>
              <a:t>Balgay</a:t>
            </a:r>
            <a:r>
              <a:rPr lang="en-US" sz="4000" dirty="0"/>
              <a:t> park history what makes me more interesting about parks and history of Dundee. I enjoy learn how get </a:t>
            </a:r>
            <a:r>
              <a:rPr lang="en-US" sz="4000" dirty="0" err="1"/>
              <a:t>informatons</a:t>
            </a:r>
            <a:r>
              <a:rPr lang="en-US" sz="4000" dirty="0"/>
              <a:t> like measuring and scanning.”</a:t>
            </a:r>
          </a:p>
          <a:p>
            <a:endParaRPr lang="en-US" sz="4000" dirty="0"/>
          </a:p>
          <a:p>
            <a:r>
              <a:rPr lang="en-US" sz="4000" dirty="0"/>
              <a:t>	“Firstly I love being outdoors and secondly knowing how the park come about changes my whole experience of going to the parks. I'll always look with a searching eye.”</a:t>
            </a:r>
          </a:p>
          <a:p>
            <a:endParaRPr lang="en-US" sz="4000" dirty="0"/>
          </a:p>
          <a:p>
            <a:r>
              <a:rPr lang="en-US" sz="4000" dirty="0"/>
              <a:t>	“Work in the groups visit historical and beautiful places in </a:t>
            </a:r>
            <a:r>
              <a:rPr lang="en-US" sz="4000" dirty="0" err="1"/>
              <a:t>Balgay</a:t>
            </a:r>
            <a:r>
              <a:rPr lang="en-US" sz="4000" dirty="0"/>
              <a:t>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982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8D3B5-83A4-E835-CC2B-D4208FCF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6632"/>
            <a:ext cx="7499176" cy="706090"/>
          </a:xfrm>
        </p:spPr>
        <p:txBody>
          <a:bodyPr>
            <a:normAutofit fontScale="90000"/>
          </a:bodyPr>
          <a:lstStyle/>
          <a:p>
            <a:r>
              <a:rPr lang="en-US" dirty="0"/>
              <a:t>The Future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303B7-F28F-59DC-EBA7-9C751CF648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412465"/>
            <a:ext cx="4038600" cy="5112568"/>
          </a:xfrm>
        </p:spPr>
        <p:txBody>
          <a:bodyPr/>
          <a:lstStyle/>
          <a:p>
            <a:r>
              <a:rPr lang="en-US" dirty="0"/>
              <a:t>Recording </a:t>
            </a:r>
            <a:r>
              <a:rPr lang="en-US" dirty="0" err="1"/>
              <a:t>Balgay</a:t>
            </a:r>
            <a:r>
              <a:rPr lang="en-US" dirty="0"/>
              <a:t> Park, phase 2</a:t>
            </a:r>
          </a:p>
          <a:p>
            <a:r>
              <a:rPr lang="en-US" dirty="0"/>
              <a:t>New cohort</a:t>
            </a:r>
          </a:p>
          <a:p>
            <a:r>
              <a:rPr lang="en-US" dirty="0"/>
              <a:t>Archaeology of Dundee’s Parks  </a:t>
            </a:r>
          </a:p>
          <a:p>
            <a:r>
              <a:rPr lang="en-US" dirty="0"/>
              <a:t>Share the stories and access of these important historical places and landscapes</a:t>
            </a:r>
          </a:p>
          <a:p>
            <a:r>
              <a:rPr lang="en-US" dirty="0"/>
              <a:t>A community dig?!  </a:t>
            </a:r>
            <a:endParaRPr lang="en-GB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8122554-17F1-0578-46FD-170C2923F6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784" y="1600200"/>
            <a:ext cx="3401544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77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F7533-6F87-8507-EC1F-E425FF92D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1066130"/>
          </a:xfrm>
        </p:spPr>
        <p:txBody>
          <a:bodyPr>
            <a:noAutofit/>
          </a:bodyPr>
          <a:lstStyle/>
          <a:p>
            <a:r>
              <a:rPr lang="en-US" sz="3600" dirty="0"/>
              <a:t>Thanks for the invitation and for your time!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E5F34-014C-F8C1-1ADF-D362D33785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Archaeology and it’s unique blend of people and place </a:t>
            </a:r>
          </a:p>
          <a:p>
            <a:r>
              <a:rPr lang="en-US" dirty="0"/>
              <a:t>Practical archaeological skills project as a vehicle</a:t>
            </a:r>
          </a:p>
          <a:p>
            <a:r>
              <a:rPr lang="en-US" dirty="0"/>
              <a:t> Value of Past in Contemporary and Future </a:t>
            </a:r>
          </a:p>
          <a:p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E3E0719-A615-11FF-3F1B-789BBEF78C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047" y="4503716"/>
            <a:ext cx="1746504" cy="18928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23CB6C-92A9-757F-0A83-3685C05A7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294" y="2867564"/>
            <a:ext cx="2884011" cy="160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B3AF59-9AF8-A007-D8C4-CBA4FD933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096" y="1600200"/>
            <a:ext cx="2624382" cy="127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776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335E-62BE-F2A0-E7B3-EE06AB7FB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4584" y="79843"/>
            <a:ext cx="7499176" cy="1143000"/>
          </a:xfrm>
        </p:spPr>
        <p:txBody>
          <a:bodyPr/>
          <a:lstStyle/>
          <a:p>
            <a:r>
              <a:rPr lang="en-US" dirty="0"/>
              <a:t>New Audiences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E959C-800F-D0C1-1ECF-60B9F9E5943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Widen Participation in Scottish Archaeology</a:t>
            </a:r>
          </a:p>
          <a:p>
            <a:r>
              <a:rPr lang="en-US" dirty="0"/>
              <a:t>Marginalized and Displaced Communities </a:t>
            </a:r>
          </a:p>
          <a:p>
            <a:r>
              <a:rPr lang="en-US" dirty="0"/>
              <a:t>Cultural Heritage/Shared Cultural Heritage </a:t>
            </a:r>
          </a:p>
          <a:p>
            <a:r>
              <a:rPr lang="en-US" dirty="0"/>
              <a:t>Social Connections </a:t>
            </a:r>
          </a:p>
          <a:p>
            <a:r>
              <a:rPr lang="en-US" dirty="0"/>
              <a:t>Transferable Skills </a:t>
            </a:r>
          </a:p>
          <a:p>
            <a:r>
              <a:rPr lang="en-US" dirty="0"/>
              <a:t>Value of Archaeology for People, Places and Communities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C66081-BE8C-06E3-E423-19B90ECA1F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570" y="877196"/>
            <a:ext cx="2950480" cy="29504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2D51BC-6662-0369-0995-2D635B3F4B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474" y="3827676"/>
            <a:ext cx="3933975" cy="295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97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2DC1A-9AFF-9411-5EB4-8942C4000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412" y="12239"/>
            <a:ext cx="7499176" cy="1143000"/>
          </a:xfrm>
        </p:spPr>
        <p:txBody>
          <a:bodyPr>
            <a:normAutofit fontScale="90000"/>
          </a:bodyPr>
          <a:lstStyle/>
          <a:p>
            <a:r>
              <a:rPr lang="en-GB" dirty="0">
                <a:ea typeface="Tahoma"/>
                <a:cs typeface="Tahoma"/>
              </a:rPr>
              <a:t>The Background: archaeology and New Scots in Dundee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6484E-3866-918A-CB99-E87E260EE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3108" y="1340768"/>
            <a:ext cx="4245868" cy="49685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 dirty="0">
                <a:ea typeface="Calibri"/>
                <a:cs typeface="Calibri"/>
              </a:rPr>
              <a:t>Art and Archaeology: digital photography – Summer 2023 </a:t>
            </a:r>
          </a:p>
          <a:p>
            <a:r>
              <a:rPr lang="en-GB" sz="2000" dirty="0">
                <a:ea typeface="Calibri"/>
                <a:cs typeface="Calibri"/>
              </a:rPr>
              <a:t>Introduction to Archaeology and History of Dundee – DIWC – Autumn/Winter 2023</a:t>
            </a:r>
          </a:p>
          <a:p>
            <a:r>
              <a:rPr lang="en-GB" sz="2000" dirty="0">
                <a:ea typeface="Calibri"/>
                <a:cs typeface="Calibri"/>
              </a:rPr>
              <a:t>Recording </a:t>
            </a:r>
            <a:r>
              <a:rPr lang="en-GB" sz="2000" dirty="0" err="1">
                <a:ea typeface="Calibri"/>
                <a:cs typeface="Calibri"/>
              </a:rPr>
              <a:t>Balgay</a:t>
            </a:r>
            <a:r>
              <a:rPr lang="en-GB" sz="2000" dirty="0">
                <a:ea typeface="Calibri"/>
                <a:cs typeface="Calibri"/>
              </a:rPr>
              <a:t> Park – Summer 2024</a:t>
            </a:r>
          </a:p>
          <a:p>
            <a:r>
              <a:rPr lang="en-GB" sz="2000" dirty="0">
                <a:ea typeface="Calibri"/>
                <a:cs typeface="Calibri"/>
              </a:rPr>
              <a:t>ESOL Toolkit Development – Autumn 2024 </a:t>
            </a:r>
          </a:p>
          <a:p>
            <a:r>
              <a:rPr lang="en-GB" sz="2000" dirty="0">
                <a:ea typeface="Calibri"/>
                <a:cs typeface="Calibri"/>
              </a:rPr>
              <a:t>Welcoming and Wellbeing in Archaeology – Summer-Autumn 2025</a:t>
            </a:r>
          </a:p>
          <a:p>
            <a:r>
              <a:rPr lang="en-GB" sz="2000" dirty="0">
                <a:ea typeface="Calibri"/>
                <a:cs typeface="Calibri"/>
              </a:rPr>
              <a:t>Recording </a:t>
            </a:r>
            <a:r>
              <a:rPr lang="en-GB" sz="2000" dirty="0" err="1">
                <a:ea typeface="Calibri"/>
                <a:cs typeface="Calibri"/>
              </a:rPr>
              <a:t>Balgay</a:t>
            </a:r>
            <a:r>
              <a:rPr lang="en-GB" sz="2000" dirty="0">
                <a:ea typeface="Calibri"/>
                <a:cs typeface="Calibri"/>
              </a:rPr>
              <a:t> Park – Part 2 – Spring 2026 </a:t>
            </a:r>
          </a:p>
          <a:p>
            <a:endParaRPr lang="en-GB" sz="2400" dirty="0">
              <a:ea typeface="Calibri"/>
              <a:cs typeface="Calibri"/>
            </a:endParaRPr>
          </a:p>
          <a:p>
            <a:endParaRPr lang="en-GB" sz="2400" dirty="0">
              <a:ea typeface="Calibri"/>
              <a:cs typeface="Calibri"/>
            </a:endParaRPr>
          </a:p>
          <a:p>
            <a:endParaRPr lang="en-GB" dirty="0">
              <a:ea typeface="Calibri"/>
              <a:cs typeface="Calibri"/>
            </a:endParaRPr>
          </a:p>
          <a:p>
            <a:endParaRPr lang="en-GB" dirty="0">
              <a:ea typeface="Calibri"/>
              <a:cs typeface="Calibri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297F27-4EFA-FF83-CB3C-8F11E028534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920134" y="1268760"/>
            <a:ext cx="3389548" cy="479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4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B1A509-98E6-EA9C-8E03-B8BC2E76E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Recording </a:t>
            </a:r>
            <a:r>
              <a:rPr lang="en-US" dirty="0" err="1"/>
              <a:t>Balgay</a:t>
            </a:r>
            <a:r>
              <a:rPr lang="en-US" dirty="0"/>
              <a:t> Park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2710150-E6AB-310A-41DC-301207B4CA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187" y="1417638"/>
            <a:ext cx="4154476" cy="489168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Funded by </a:t>
            </a:r>
            <a:r>
              <a:rPr lang="en-US" sz="2400" dirty="0" err="1"/>
              <a:t>DigiTay</a:t>
            </a: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12 Week Project 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12 women from BME backgrounds 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Archaeological Survey Project as vehicle for learning (Digital English, Archaeological)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Wellbeing 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Social Connections </a:t>
            </a:r>
          </a:p>
          <a:p>
            <a:pPr>
              <a:lnSpc>
                <a:spcPct val="90000"/>
              </a:lnSpc>
            </a:pPr>
            <a:r>
              <a:rPr lang="en-US" sz="2400" dirty="0" err="1"/>
              <a:t>CyberQuarter</a:t>
            </a:r>
            <a:r>
              <a:rPr lang="en-US" sz="2400" dirty="0"/>
              <a:t> (thank you!) and </a:t>
            </a:r>
            <a:r>
              <a:rPr lang="en-US" sz="2400" dirty="0" err="1"/>
              <a:t>Balgay</a:t>
            </a:r>
            <a:r>
              <a:rPr lang="en-US" sz="2400" dirty="0"/>
              <a:t> Park</a:t>
            </a:r>
          </a:p>
          <a:p>
            <a:pPr>
              <a:lnSpc>
                <a:spcPct val="90000"/>
              </a:lnSpc>
            </a:pPr>
            <a:r>
              <a:rPr lang="en-US" sz="2400" dirty="0" err="1"/>
              <a:t>PowerBI</a:t>
            </a:r>
            <a:r>
              <a:rPr lang="en-US" sz="2400" dirty="0"/>
              <a:t> delivered by </a:t>
            </a:r>
            <a:r>
              <a:rPr lang="en-US" sz="2400" dirty="0" err="1"/>
              <a:t>DataUnderstood</a:t>
            </a:r>
            <a:r>
              <a:rPr lang="en-US" sz="2400" dirty="0"/>
              <a:t> (thank you!)  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Cyber Security by Abertay University (thank you!)</a:t>
            </a:r>
            <a:endParaRPr lang="en-GB" sz="24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B977261-482E-CF79-DB00-4B6A817C10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995936" y="2174159"/>
            <a:ext cx="5148064" cy="25096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3617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E5AF6-C65B-559D-87ED-E286499BE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Area 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BB4BED-F5D6-0EB7-19E1-34638FD49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9543" y="1600200"/>
            <a:ext cx="4910902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53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8C57F-59F2-619B-16C7-7DC4DCAE9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99176" cy="634082"/>
          </a:xfrm>
        </p:spPr>
        <p:txBody>
          <a:bodyPr>
            <a:normAutofit fontScale="90000"/>
          </a:bodyPr>
          <a:lstStyle/>
          <a:p>
            <a:r>
              <a:rPr lang="en-US" dirty="0"/>
              <a:t>Phases of a Survey Project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BAA6D-2248-8534-5E43-CBF4C6E390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166018"/>
            <a:ext cx="4038600" cy="4525963"/>
          </a:xfrm>
        </p:spPr>
        <p:txBody>
          <a:bodyPr/>
          <a:lstStyle/>
          <a:p>
            <a:r>
              <a:rPr lang="en-US" sz="2400" dirty="0"/>
              <a:t>Desk Based Assessment</a:t>
            </a:r>
          </a:p>
          <a:p>
            <a:r>
              <a:rPr lang="en-US" sz="2400" dirty="0"/>
              <a:t>Field Survey</a:t>
            </a:r>
          </a:p>
          <a:p>
            <a:r>
              <a:rPr lang="en-US" sz="2400" dirty="0"/>
              <a:t>Data Management </a:t>
            </a:r>
          </a:p>
          <a:p>
            <a:r>
              <a:rPr lang="en-US" sz="2400" dirty="0"/>
              <a:t>Data Analysis </a:t>
            </a:r>
          </a:p>
          <a:p>
            <a:r>
              <a:rPr lang="en-US" sz="2400" dirty="0"/>
              <a:t>Data Presentation  </a:t>
            </a:r>
          </a:p>
          <a:p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659CE4-A9FE-2D62-BD00-21AAD919A7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2120" y="4335613"/>
            <a:ext cx="3668713" cy="24066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1E0BCF-9E72-6D80-6249-3E5D3A33E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68" y="4277756"/>
            <a:ext cx="4872670" cy="25223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AB8391-7CB0-0130-B248-AA8F292B3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67" y="1755368"/>
            <a:ext cx="5376184" cy="252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69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5A1D9-2330-AFBE-39A4-C63ACF86F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Skills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8B938-2DA7-1244-9593-BF6D88731B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Digital Skills in Setting of an archaeological survey project </a:t>
            </a:r>
          </a:p>
          <a:p>
            <a:r>
              <a:rPr lang="en-US" dirty="0"/>
              <a:t>Digital Recording in Archaeology </a:t>
            </a:r>
          </a:p>
          <a:p>
            <a:r>
              <a:rPr lang="en-US" dirty="0"/>
              <a:t>Intermediate </a:t>
            </a:r>
          </a:p>
          <a:p>
            <a:r>
              <a:rPr lang="en-US" dirty="0"/>
              <a:t>Advanced Digital Skills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D06468-30FB-0156-563A-C45BA24B3A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79169" y="1765975"/>
            <a:ext cx="3206774" cy="419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54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7636D-A90D-C712-D33F-723D6F59C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121" y="76908"/>
            <a:ext cx="7499176" cy="975828"/>
          </a:xfrm>
        </p:spPr>
        <p:txBody>
          <a:bodyPr/>
          <a:lstStyle/>
          <a:p>
            <a:r>
              <a:rPr lang="en-US" dirty="0"/>
              <a:t>The Archaeology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6B7D0-86B4-D0E6-6A61-94E4F6832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9037" y="1365349"/>
            <a:ext cx="4038600" cy="4525963"/>
          </a:xfrm>
        </p:spPr>
        <p:txBody>
          <a:bodyPr>
            <a:normAutofit/>
          </a:bodyPr>
          <a:lstStyle/>
          <a:p>
            <a:r>
              <a:rPr lang="en-US" sz="2400" dirty="0" err="1"/>
              <a:t>Balgay</a:t>
            </a:r>
            <a:r>
              <a:rPr lang="en-US" sz="2400" dirty="0"/>
              <a:t> Park, 1871</a:t>
            </a:r>
          </a:p>
          <a:p>
            <a:r>
              <a:rPr lang="en-US" sz="2400" dirty="0"/>
              <a:t>Site of </a:t>
            </a:r>
            <a:r>
              <a:rPr lang="en-US" sz="2400" dirty="0" err="1"/>
              <a:t>Balgay</a:t>
            </a:r>
            <a:r>
              <a:rPr lang="en-US" sz="2400" dirty="0"/>
              <a:t> Estate</a:t>
            </a:r>
          </a:p>
          <a:p>
            <a:r>
              <a:rPr lang="en-US" sz="2400" dirty="0"/>
              <a:t>Prehistory through to Contemporary Archaeology </a:t>
            </a:r>
          </a:p>
          <a:p>
            <a:r>
              <a:rPr lang="en-US" sz="2400" dirty="0"/>
              <a:t>Valuable Historic Greenspace</a:t>
            </a:r>
          </a:p>
          <a:p>
            <a:r>
              <a:rPr lang="en-US" sz="2400" dirty="0"/>
              <a:t>Variety of Stakeholders  </a:t>
            </a:r>
            <a:endParaRPr lang="en-GB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017A46-2035-6C60-21C1-A0277E0445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38709" y="1345533"/>
            <a:ext cx="4635835" cy="26076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F768CF-024A-E2AF-3A18-E7237E1E4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4245988"/>
            <a:ext cx="5712775" cy="260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84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6480-9006-2BB6-FA1E-A2ABA23C6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6400"/>
            <a:ext cx="7499176" cy="850106"/>
          </a:xfrm>
        </p:spPr>
        <p:txBody>
          <a:bodyPr/>
          <a:lstStyle/>
          <a:p>
            <a:r>
              <a:rPr lang="en-US" dirty="0"/>
              <a:t>Rose Window and Carved Stone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F3A2B-2668-CBF8-2654-511CFBB009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Previous Work with Friends of </a:t>
            </a:r>
            <a:r>
              <a:rPr lang="en-US" dirty="0" err="1"/>
              <a:t>Balgay</a:t>
            </a:r>
            <a:r>
              <a:rPr lang="en-US" dirty="0"/>
              <a:t> Park</a:t>
            </a:r>
          </a:p>
          <a:p>
            <a:r>
              <a:rPr lang="en-US" dirty="0"/>
              <a:t>Previous Survey, SUAT 2002</a:t>
            </a:r>
          </a:p>
          <a:p>
            <a:r>
              <a:rPr lang="en-US" dirty="0"/>
              <a:t>Condition survey in 2011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51B446-DAB1-857F-BA88-723CA8AB99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2" y="901941"/>
            <a:ext cx="3668713" cy="27515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3DF057-1AC2-AE35-412D-EEBCF3705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540" y="3653475"/>
            <a:ext cx="5230460" cy="29376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C52632-302D-3C04-9684-31E9F2995928}"/>
              </a:ext>
            </a:extLst>
          </p:cNvPr>
          <p:cNvSpPr txBox="1"/>
          <p:nvPr/>
        </p:nvSpPr>
        <p:spPr>
          <a:xfrm>
            <a:off x="1835696" y="5805264"/>
            <a:ext cx="207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(Cox and Perry, 2005)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014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Heritage Hero Award">
      <a:dk1>
        <a:sysClr val="windowText" lastClr="000000"/>
      </a:dk1>
      <a:lt1>
        <a:sysClr val="window" lastClr="FFFFFF"/>
      </a:lt1>
      <a:dk2>
        <a:srgbClr val="00316A"/>
      </a:dk2>
      <a:lt2>
        <a:srgbClr val="EEECE1"/>
      </a:lt2>
      <a:accent1>
        <a:srgbClr val="00316A"/>
      </a:accent1>
      <a:accent2>
        <a:srgbClr val="C3A571"/>
      </a:accent2>
      <a:accent3>
        <a:srgbClr val="CC9900"/>
      </a:accent3>
      <a:accent4>
        <a:srgbClr val="B0B0B0"/>
      </a:accent4>
      <a:accent5>
        <a:srgbClr val="523F69"/>
      </a:accent5>
      <a:accent6>
        <a:srgbClr val="006400"/>
      </a:accent6>
      <a:hlink>
        <a:srgbClr val="00316A"/>
      </a:hlink>
      <a:folHlink>
        <a:srgbClr val="C3A57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507C7CF0E38BD4B8E4DD60ED7BCFE16" ma:contentTypeVersion="21" ma:contentTypeDescription="Create a new document." ma:contentTypeScope="" ma:versionID="2226fc4293f415547b583b0fc6a7abc2">
  <xsd:schema xmlns:xsd="http://www.w3.org/2001/XMLSchema" xmlns:xs="http://www.w3.org/2001/XMLSchema" xmlns:p="http://schemas.microsoft.com/office/2006/metadata/properties" xmlns:ns2="ba583caf-eded-414f-bfd5-5cef799129a5" xmlns:ns3="f34e3a75-a05d-460d-911a-6ccc42a5de84" targetNamespace="http://schemas.microsoft.com/office/2006/metadata/properties" ma:root="true" ma:fieldsID="082af3a10003e4b8726afd448ebc8ea7" ns2:_="" ns3:_="">
    <xsd:import namespace="ba583caf-eded-414f-bfd5-5cef799129a5"/>
    <xsd:import namespace="f34e3a75-a05d-460d-911a-6ccc42a5de8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preview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_Flow_SignoffStatu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583caf-eded-414f-bfd5-5cef799129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preview" ma:index="18" nillable="true" ma:displayName="preview" ma:format="Image" ma:internalName="preview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57eaf81a-0fa8-402b-9c8c-fd5dcf89b55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_Flow_SignoffStatus" ma:index="26" nillable="true" ma:displayName="Sign-off status" ma:internalName="Sign_x002d_off_x0020_status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8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4e3a75-a05d-460d-911a-6ccc42a5de84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5d790af7-4f59-41b9-b9f2-dd4c40ec55ac}" ma:internalName="TaxCatchAll" ma:showField="CatchAllData" ma:web="f34e3a75-a05d-460d-911a-6ccc42a5de8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review xmlns="ba583caf-eded-414f-bfd5-5cef799129a5">
      <Url xsi:nil="true"/>
      <Description xsi:nil="true"/>
    </preview>
    <lcf76f155ced4ddcb4097134ff3c332f xmlns="ba583caf-eded-414f-bfd5-5cef799129a5">
      <Terms xmlns="http://schemas.microsoft.com/office/infopath/2007/PartnerControls"/>
    </lcf76f155ced4ddcb4097134ff3c332f>
    <TaxCatchAll xmlns="f34e3a75-a05d-460d-911a-6ccc42a5de84" xsi:nil="true"/>
    <_Flow_SignoffStatus xmlns="ba583caf-eded-414f-bfd5-5cef799129a5" xsi:nil="true"/>
  </documentManagement>
</p:properties>
</file>

<file path=customXml/itemProps1.xml><?xml version="1.0" encoding="utf-8"?>
<ds:datastoreItem xmlns:ds="http://schemas.openxmlformats.org/officeDocument/2006/customXml" ds:itemID="{925EEEDB-FBE4-4E33-B714-D1B34C6D7B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583caf-eded-414f-bfd5-5cef799129a5"/>
    <ds:schemaRef ds:uri="f34e3a75-a05d-460d-911a-6ccc42a5de8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01D770-6F9F-42A1-934E-FD3BF6E3D4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6CCCF0E-A030-4B0A-85A0-305C0D19801F}">
  <ds:schemaRefs>
    <ds:schemaRef ds:uri="http://schemas.microsoft.com/office/2006/metadata/properties"/>
    <ds:schemaRef ds:uri="http://schemas.microsoft.com/office/infopath/2007/PartnerControls"/>
    <ds:schemaRef ds:uri="ba583caf-eded-414f-bfd5-5cef799129a5"/>
    <ds:schemaRef ds:uri="f34e3a75-a05d-460d-911a-6ccc42a5de8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1910</TotalTime>
  <Words>661</Words>
  <Application>Microsoft Office PowerPoint</Application>
  <PresentationFormat>On-screen Show (4:3)</PresentationFormat>
  <Paragraphs>99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Tahoma</vt:lpstr>
      <vt:lpstr>Wingdings</vt:lpstr>
      <vt:lpstr>1_Office Theme</vt:lpstr>
      <vt:lpstr>Recording Balgay Park: digital skills and archaeology </vt:lpstr>
      <vt:lpstr>New Audiences </vt:lpstr>
      <vt:lpstr>The Background: archaeology and New Scots in Dundee</vt:lpstr>
      <vt:lpstr>Recording Balgay Park</vt:lpstr>
      <vt:lpstr>Survey Area </vt:lpstr>
      <vt:lpstr>Phases of a Survey Project </vt:lpstr>
      <vt:lpstr>Digital Skills </vt:lpstr>
      <vt:lpstr>The Archaeology</vt:lpstr>
      <vt:lpstr>Rose Window and Carved Stone</vt:lpstr>
      <vt:lpstr>Victorian Archaeology  </vt:lpstr>
      <vt:lpstr>Gateways and Routeways</vt:lpstr>
      <vt:lpstr>Bonus Trips!</vt:lpstr>
      <vt:lpstr>Evaluation </vt:lpstr>
      <vt:lpstr>PowerPoint Presentation</vt:lpstr>
      <vt:lpstr>Qualitative</vt:lpstr>
      <vt:lpstr>The Future </vt:lpstr>
      <vt:lpstr>Thanks for the invitation and for your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 are we?</dc:title>
  <dc:creator>Catherine Knops</dc:creator>
  <cp:lastModifiedBy>Kieran Manchip</cp:lastModifiedBy>
  <cp:revision>311</cp:revision>
  <dcterms:created xsi:type="dcterms:W3CDTF">2013-02-01T11:09:35Z</dcterms:created>
  <dcterms:modified xsi:type="dcterms:W3CDTF">2026-02-24T19:52:10Z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0x0101004507C7CF0E38BD4B8E4DD60ED7BCFE16</vt:lpwstr>
  </property>
  <property fmtid="{D5CDD505-2E9C-101B-9397-08002B2CF9AE}" pid="3" name="MediaServiceImageTags">
    <vt:lpwstr/>
  </property>
</Properties>
</file>

<file path=docProps/thumbnail.jpeg>
</file>